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241212" cy="756126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12000" y="1769040"/>
            <a:ext cx="10771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12000" y="4059000"/>
            <a:ext cx="10771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12000" y="176904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131160" y="176904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131160" y="405900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12000" y="405900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12000" y="176904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131160" y="176904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12000" y="1769040"/>
            <a:ext cx="10771560" cy="438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12000" y="1769040"/>
            <a:ext cx="1077156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12000" y="1769040"/>
            <a:ext cx="525600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131160" y="1769040"/>
            <a:ext cx="525600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918000" y="2349000"/>
            <a:ext cx="10404720" cy="3805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12000" y="176904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12000" y="405900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131160" y="1769040"/>
            <a:ext cx="525600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12000" y="1769040"/>
            <a:ext cx="525600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131160" y="176904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131160" y="405900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12000" y="176904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131160" y="1769040"/>
            <a:ext cx="525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12000" y="4059000"/>
            <a:ext cx="107708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6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7211880" y="3754440"/>
            <a:ext cx="5013000" cy="3787560"/>
          </a:xfrm>
          <a:prstGeom prst="rect">
            <a:avLst/>
          </a:prstGeom>
        </p:spPr>
      </p:pic>
      <p:pic>
        <p:nvPicPr>
          <p:cNvPr descr="" id="1" name="7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2214720" y="3757680"/>
            <a:ext cx="5013000" cy="3787560"/>
          </a:xfrm>
          <a:prstGeom prst="rect">
            <a:avLst/>
          </a:prstGeom>
        </p:spPr>
      </p:pic>
      <p:pic>
        <p:nvPicPr>
          <p:cNvPr descr="" id="2" name="8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7205760" y="19080"/>
            <a:ext cx="5013000" cy="3787560"/>
          </a:xfrm>
          <a:prstGeom prst="rect">
            <a:avLst/>
          </a:prstGeom>
        </p:spPr>
      </p:pic>
      <p:pic>
        <p:nvPicPr>
          <p:cNvPr descr="" id="3" name="9 Imagen"/>
          <p:cNvPicPr/>
          <p:nvPr/>
        </p:nvPicPr>
        <p:blipFill>
          <a:blip r:embed="rId5"/>
          <a:stretch>
            <a:fillRect/>
          </a:stretch>
        </p:blipFill>
        <p:spPr>
          <a:xfrm>
            <a:off x="2214720" y="19080"/>
            <a:ext cx="5008320" cy="3787560"/>
          </a:xfrm>
          <a:prstGeom prst="rect">
            <a:avLst/>
          </a:prstGeom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8000" y="2349000"/>
            <a:ext cx="10404720" cy="1620360"/>
          </a:xfrm>
          <a:prstGeom prst="rect">
            <a:avLst/>
          </a:prstGeom>
        </p:spPr>
        <p:txBody>
          <a:bodyPr anchor="ctr" bIns="52200" lIns="104400" rIns="104400" tIns="52200"/>
          <a:p>
            <a:pPr algn="ctr">
              <a:lnSpc>
                <a:spcPct val="100000"/>
              </a:lnSpc>
            </a:pPr>
            <a:r>
              <a:rPr lang="es-ES" sz="5000">
                <a:solidFill>
                  <a:srgbClr val="000000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 sz="2100">
                <a:solidFill>
                  <a:srgbClr val="000000"/>
                </a:solidFill>
                <a:latin typeface="Calibri"/>
              </a:rPr>
              <a:t>10/09/15</a:t>
            </a:r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F191B1-41E1-41E1-8161-E1A1B151A191}" type="slidenum">
              <a:rPr lang="es-ES" sz="2100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12000" y="1769040"/>
            <a:ext cx="10771560" cy="43851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-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1150640" y="5070600"/>
            <a:ext cx="696600" cy="6980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MANDONGUILLES AMB CEBA I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INTEGRAL I FRUITA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10225080" y="5072040"/>
            <a:ext cx="758520" cy="51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MONGETES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ROSTIT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SOJA, PA I IOGURT</a:t>
            </a:r>
            <a:endParaRPr/>
          </a:p>
        </p:txBody>
      </p:sp>
      <p:sp>
        <p:nvSpPr>
          <p:cNvPr id="43" name="CustomShape 3"/>
          <p:cNvSpPr/>
          <p:nvPr/>
        </p:nvSpPr>
        <p:spPr>
          <a:xfrm>
            <a:off x="7620120" y="5637240"/>
            <a:ext cx="696600" cy="6980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LLENTIES AMB ARRÒS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I CEBA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ENCIAM, FRUITS SECS, PA I FRUITA ÀCIDA</a:t>
            </a:r>
            <a:endParaRPr/>
          </a:p>
        </p:txBody>
      </p:sp>
      <p:sp>
        <p:nvSpPr>
          <p:cNvPr id="44" name="CustomShape 4"/>
          <p:cNvSpPr/>
          <p:nvPr/>
        </p:nvSpPr>
        <p:spPr>
          <a:xfrm>
            <a:off x="8496360" y="5635800"/>
            <a:ext cx="69660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MACARRONS AMB SALSA DE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DE CARBASSÓ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45" name="CustomShape 5"/>
          <p:cNvSpPr/>
          <p:nvPr/>
        </p:nvSpPr>
        <p:spPr>
          <a:xfrm>
            <a:off x="9380520" y="5630760"/>
            <a:ext cx="696600" cy="6980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HAMBURGUESA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TOMÀQUET I OLIVES, PA I IOGURT AMB MELMELADA I ESTÈVIA</a:t>
            </a:r>
            <a:endParaRPr/>
          </a:p>
        </p:txBody>
      </p:sp>
      <p:sp>
        <p:nvSpPr>
          <p:cNvPr id="46" name="CustomShape 6"/>
          <p:cNvSpPr/>
          <p:nvPr/>
        </p:nvSpPr>
        <p:spPr>
          <a:xfrm>
            <a:off x="10264680" y="5645160"/>
            <a:ext cx="69660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DE TOMÀQUET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ARREBOSSAT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47" name="CustomShape 7"/>
          <p:cNvSpPr/>
          <p:nvPr/>
        </p:nvSpPr>
        <p:spPr>
          <a:xfrm>
            <a:off x="11150640" y="5645160"/>
            <a:ext cx="69660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BROU D’AU I PASTA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ROSTIT A LA LLIMONA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48" name="CustomShape 8"/>
          <p:cNvSpPr/>
          <p:nvPr/>
        </p:nvSpPr>
        <p:spPr>
          <a:xfrm>
            <a:off x="7545240" y="6246720"/>
            <a:ext cx="84276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LLENTIES AMB VERDURETES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REVOLTIM D’OU,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CIBULET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 ÀCIDA</a:t>
            </a:r>
            <a:endParaRPr/>
          </a:p>
        </p:txBody>
      </p:sp>
      <p:sp>
        <p:nvSpPr>
          <p:cNvPr id="49" name="CustomShape 9"/>
          <p:cNvSpPr/>
          <p:nvPr/>
        </p:nvSpPr>
        <p:spPr>
          <a:xfrm>
            <a:off x="9337680" y="5048280"/>
            <a:ext cx="78228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 DE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CROQUETES DE BACALLÀ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50" name="CustomShape 10"/>
          <p:cNvSpPr/>
          <p:nvPr/>
        </p:nvSpPr>
        <p:spPr>
          <a:xfrm>
            <a:off x="7621560" y="5091120"/>
            <a:ext cx="69660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FIDEUS AMB CARN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be0a26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TOMÀQUET, PA I FRUITA</a:t>
            </a:r>
            <a:endParaRPr/>
          </a:p>
        </p:txBody>
      </p:sp>
      <p:sp>
        <p:nvSpPr>
          <p:cNvPr id="51" name="CustomShape 11"/>
          <p:cNvSpPr/>
          <p:nvPr/>
        </p:nvSpPr>
        <p:spPr>
          <a:xfrm>
            <a:off x="9272520" y="4479840"/>
            <a:ext cx="90612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MACARRONS AMB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TOMÀQUET I FORMATGE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AL FORN AMB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CEBA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OLIVES, PA I IOGURT</a:t>
            </a:r>
            <a:endParaRPr/>
          </a:p>
        </p:txBody>
      </p:sp>
      <p:sp>
        <p:nvSpPr>
          <p:cNvPr id="52" name="CustomShape 12"/>
          <p:cNvSpPr/>
          <p:nvPr/>
        </p:nvSpPr>
        <p:spPr>
          <a:xfrm>
            <a:off x="10199520" y="4516560"/>
            <a:ext cx="84276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CIGRONS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HAMBURGUESA MIXTA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BASTONETS DE PASTANAGA, PA I FRUITA</a:t>
            </a:r>
            <a:endParaRPr/>
          </a:p>
        </p:txBody>
      </p:sp>
      <p:sp>
        <p:nvSpPr>
          <p:cNvPr id="53" name="CustomShape 13"/>
          <p:cNvSpPr/>
          <p:nvPr/>
        </p:nvSpPr>
        <p:spPr>
          <a:xfrm>
            <a:off x="8494560" y="4516560"/>
            <a:ext cx="69480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PEIX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AMB POMA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I CEBA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54" name="CustomShape 14"/>
          <p:cNvSpPr/>
          <p:nvPr/>
        </p:nvSpPr>
        <p:spPr>
          <a:xfrm>
            <a:off x="11147400" y="4516560"/>
            <a:ext cx="69660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CREMA DE CARBASSA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FILET D’AU ARREBOSSAT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55" name="CustomShape 15"/>
          <p:cNvSpPr/>
          <p:nvPr/>
        </p:nvSpPr>
        <p:spPr>
          <a:xfrm>
            <a:off x="2584440" y="6242040"/>
            <a:ext cx="75672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 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CROQUETES DE BACALLÀ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TOMÀQUET, PA I FRUITA</a:t>
            </a:r>
            <a:endParaRPr/>
          </a:p>
        </p:txBody>
      </p:sp>
      <p:sp>
        <p:nvSpPr>
          <p:cNvPr id="56" name="CustomShape 16"/>
          <p:cNvSpPr/>
          <p:nvPr/>
        </p:nvSpPr>
        <p:spPr>
          <a:xfrm>
            <a:off x="3508200" y="6237360"/>
            <a:ext cx="6886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CREMA DE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A LA </a:t>
            </a:r>
            <a:r>
              <a:rPr b="1" lang="es-ES" sz="400">
                <a:solidFill>
                  <a:srgbClr val="f29400"/>
                </a:solidFill>
                <a:latin typeface="Calibri"/>
              </a:rPr>
              <a:t>FARIGOLA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XAMPINYONS SALTATS,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 I FRUITA</a:t>
            </a:r>
            <a:endParaRPr/>
          </a:p>
        </p:txBody>
      </p:sp>
      <p:sp>
        <p:nvSpPr>
          <p:cNvPr id="57" name="CustomShape 17"/>
          <p:cNvSpPr/>
          <p:nvPr/>
        </p:nvSpPr>
        <p:spPr>
          <a:xfrm>
            <a:off x="4390920" y="6249960"/>
            <a:ext cx="6868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LLENTIES ESTOFADES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D’ESPINACS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58" name="CustomShape 18"/>
          <p:cNvSpPr/>
          <p:nvPr/>
        </p:nvSpPr>
        <p:spPr>
          <a:xfrm>
            <a:off x="5245200" y="6234120"/>
            <a:ext cx="756720" cy="6980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ESPIRALS AMB SALSA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DE CARBASSA I POMA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AMB ALL I </a:t>
            </a:r>
            <a:r>
              <a:rPr b="1" lang="es-ES" sz="400">
                <a:solidFill>
                  <a:srgbClr val="f29400"/>
                </a:solidFill>
                <a:latin typeface="Calibri"/>
              </a:rPr>
              <a:t>JULIVERT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ENCIAM, FRUITS SECS, PA I IOGURT</a:t>
            </a:r>
            <a:endParaRPr/>
          </a:p>
        </p:txBody>
      </p:sp>
      <p:sp>
        <p:nvSpPr>
          <p:cNvPr id="59" name="CustomShape 19"/>
          <p:cNvSpPr/>
          <p:nvPr/>
        </p:nvSpPr>
        <p:spPr>
          <a:xfrm>
            <a:off x="6172200" y="6242040"/>
            <a:ext cx="6868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MONGETA TENDRA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SALSITXES D’AU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60" name="CustomShape 20"/>
          <p:cNvSpPr/>
          <p:nvPr/>
        </p:nvSpPr>
        <p:spPr>
          <a:xfrm>
            <a:off x="2610000" y="6819840"/>
            <a:ext cx="6868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BROU VEGETAL I PASTA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DE PATATES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REMOLATXA, PA I FRUITA</a:t>
            </a:r>
            <a:endParaRPr/>
          </a:p>
        </p:txBody>
      </p:sp>
      <p:sp>
        <p:nvSpPr>
          <p:cNvPr id="61" name="CustomShape 21"/>
          <p:cNvSpPr/>
          <p:nvPr/>
        </p:nvSpPr>
        <p:spPr>
          <a:xfrm>
            <a:off x="6162840" y="4532400"/>
            <a:ext cx="686880" cy="6980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MANDONGUILLES AMB CEBA I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INTEGRAL I FRUITA</a:t>
            </a:r>
            <a:endParaRPr/>
          </a:p>
        </p:txBody>
      </p:sp>
      <p:sp>
        <p:nvSpPr>
          <p:cNvPr id="62" name="CustomShape 22"/>
          <p:cNvSpPr/>
          <p:nvPr/>
        </p:nvSpPr>
        <p:spPr>
          <a:xfrm>
            <a:off x="5203800" y="4535640"/>
            <a:ext cx="821880" cy="51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DE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ARREBOSSAT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SOJA, PA I IOGURT</a:t>
            </a:r>
            <a:endParaRPr/>
          </a:p>
        </p:txBody>
      </p:sp>
      <p:sp>
        <p:nvSpPr>
          <p:cNvPr id="63" name="CustomShape 23"/>
          <p:cNvSpPr/>
          <p:nvPr/>
        </p:nvSpPr>
        <p:spPr>
          <a:xfrm>
            <a:off x="2617920" y="5105520"/>
            <a:ext cx="686880" cy="6980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LLENTIES AMB ARRÒS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I CEBA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ENCIAM, FRUITS SECS, PA I FRUITA ÀCIDA</a:t>
            </a:r>
            <a:endParaRPr/>
          </a:p>
        </p:txBody>
      </p:sp>
      <p:sp>
        <p:nvSpPr>
          <p:cNvPr id="64" name="CustomShape 24"/>
          <p:cNvSpPr/>
          <p:nvPr/>
        </p:nvSpPr>
        <p:spPr>
          <a:xfrm>
            <a:off x="3490920" y="5091120"/>
            <a:ext cx="6868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MACARRONS AMB SALSA DE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DE CARBASSÓ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65" name="CustomShape 25"/>
          <p:cNvSpPr/>
          <p:nvPr/>
        </p:nvSpPr>
        <p:spPr>
          <a:xfrm>
            <a:off x="4389480" y="5095800"/>
            <a:ext cx="686880" cy="6980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HAMBURGUESA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TOMÀQUET I OLIVES, PA I IOGURT AMB MELMELADA I ESTÈVIA</a:t>
            </a:r>
            <a:endParaRPr/>
          </a:p>
        </p:txBody>
      </p:sp>
      <p:sp>
        <p:nvSpPr>
          <p:cNvPr id="66" name="CustomShape 26"/>
          <p:cNvSpPr/>
          <p:nvPr/>
        </p:nvSpPr>
        <p:spPr>
          <a:xfrm>
            <a:off x="5278320" y="5097600"/>
            <a:ext cx="6868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DE TOMÀQUET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ARREBOSSAT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67" name="CustomShape 27"/>
          <p:cNvSpPr/>
          <p:nvPr/>
        </p:nvSpPr>
        <p:spPr>
          <a:xfrm>
            <a:off x="6170760" y="5097600"/>
            <a:ext cx="6868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BROU D’AU I PASTA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ROSTIT A LA LLIMONA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68" name="CustomShape 28"/>
          <p:cNvSpPr/>
          <p:nvPr/>
        </p:nvSpPr>
        <p:spPr>
          <a:xfrm>
            <a:off x="3486240" y="5651640"/>
            <a:ext cx="688680" cy="758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CUSCÚS AMB PASTA-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NAGA I CARBASSÓ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ARREBOSSAT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BLAT DE MORO, PA I FRUITA</a:t>
            </a:r>
            <a:endParaRPr/>
          </a:p>
        </p:txBody>
      </p:sp>
      <p:sp>
        <p:nvSpPr>
          <p:cNvPr id="69" name="CustomShape 29"/>
          <p:cNvSpPr/>
          <p:nvPr/>
        </p:nvSpPr>
        <p:spPr>
          <a:xfrm>
            <a:off x="4384800" y="5673600"/>
            <a:ext cx="6886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AMB XAMPINYONS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IOGURT</a:t>
            </a:r>
            <a:endParaRPr/>
          </a:p>
        </p:txBody>
      </p:sp>
      <p:sp>
        <p:nvSpPr>
          <p:cNvPr id="70" name="CustomShape 30"/>
          <p:cNvSpPr/>
          <p:nvPr/>
        </p:nvSpPr>
        <p:spPr>
          <a:xfrm>
            <a:off x="5273640" y="5675400"/>
            <a:ext cx="68868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CREMA DE CARBASSÓ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PASTA AMB BOLONYESA VEGETAL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 I FRUITA</a:t>
            </a:r>
            <a:endParaRPr/>
          </a:p>
        </p:txBody>
      </p:sp>
      <p:sp>
        <p:nvSpPr>
          <p:cNvPr id="71" name="CustomShape 31"/>
          <p:cNvSpPr/>
          <p:nvPr/>
        </p:nvSpPr>
        <p:spPr>
          <a:xfrm>
            <a:off x="6165720" y="5675400"/>
            <a:ext cx="6886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PATATA, MONGETA I PASTANAGA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BOTIFARRA D’AU AMB SEQUES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 I FRUITA ÀCIDA</a:t>
            </a:r>
            <a:endParaRPr/>
          </a:p>
        </p:txBody>
      </p:sp>
      <p:sp>
        <p:nvSpPr>
          <p:cNvPr id="72" name="CustomShape 32"/>
          <p:cNvSpPr/>
          <p:nvPr/>
        </p:nvSpPr>
        <p:spPr>
          <a:xfrm>
            <a:off x="2538360" y="5686560"/>
            <a:ext cx="831600" cy="5770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LLENTIES AMB VERDURETES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REVOLTIM D’OU,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CIBULET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FRUITA ÀCIDA</a:t>
            </a:r>
            <a:endParaRPr/>
          </a:p>
        </p:txBody>
      </p:sp>
      <p:sp>
        <p:nvSpPr>
          <p:cNvPr id="73" name="CustomShape 33"/>
          <p:cNvSpPr/>
          <p:nvPr/>
        </p:nvSpPr>
        <p:spPr>
          <a:xfrm>
            <a:off x="3486240" y="4543560"/>
            <a:ext cx="6886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CREMA DE PASTANAGA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VEDELLA ESTOFADA AMB XAMPINYONS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74" name="CustomShape 34"/>
          <p:cNvSpPr/>
          <p:nvPr/>
        </p:nvSpPr>
        <p:spPr>
          <a:xfrm>
            <a:off x="4346640" y="4486320"/>
            <a:ext cx="77292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MONGETA BLANCA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ROSTIT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ENCENALLS DE CEBA, PA I FRUITA ÀCIDA</a:t>
            </a:r>
            <a:endParaRPr/>
          </a:p>
        </p:txBody>
      </p:sp>
      <p:sp>
        <p:nvSpPr>
          <p:cNvPr id="75" name="CustomShape 35"/>
          <p:cNvSpPr/>
          <p:nvPr/>
        </p:nvSpPr>
        <p:spPr>
          <a:xfrm>
            <a:off x="2611440" y="4552920"/>
            <a:ext cx="6868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FIDEUS AMB CARN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f29400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TOMÀQUET, PA I FRUITA</a:t>
            </a:r>
            <a:endParaRPr/>
          </a:p>
        </p:txBody>
      </p:sp>
      <p:sp>
        <p:nvSpPr>
          <p:cNvPr id="76" name="CustomShape 36"/>
          <p:cNvSpPr/>
          <p:nvPr/>
        </p:nvSpPr>
        <p:spPr>
          <a:xfrm>
            <a:off x="7580160" y="2583000"/>
            <a:ext cx="75204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 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CROQUETES DE BACALLÀ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TOMÀQUET, PA I FRUITA</a:t>
            </a:r>
            <a:endParaRPr/>
          </a:p>
        </p:txBody>
      </p:sp>
      <p:sp>
        <p:nvSpPr>
          <p:cNvPr id="77" name="CustomShape 37"/>
          <p:cNvSpPr/>
          <p:nvPr/>
        </p:nvSpPr>
        <p:spPr>
          <a:xfrm>
            <a:off x="8418600" y="2584440"/>
            <a:ext cx="826560" cy="5770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CREMA DE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A LA </a:t>
            </a:r>
            <a:r>
              <a:rPr b="1" lang="es-ES" sz="400">
                <a:solidFill>
                  <a:srgbClr val="67276f"/>
                </a:solidFill>
                <a:latin typeface="Calibri"/>
              </a:rPr>
              <a:t>FARIGOLA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XAMPINYONS SALTATS,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 I FRUITA</a:t>
            </a:r>
            <a:endParaRPr/>
          </a:p>
        </p:txBody>
      </p:sp>
      <p:sp>
        <p:nvSpPr>
          <p:cNvPr id="78" name="CustomShape 38"/>
          <p:cNvSpPr/>
          <p:nvPr/>
        </p:nvSpPr>
        <p:spPr>
          <a:xfrm>
            <a:off x="9348840" y="2590920"/>
            <a:ext cx="75204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LLENTIES ESTOFADES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D’ESPINACS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79" name="CustomShape 39"/>
          <p:cNvSpPr/>
          <p:nvPr/>
        </p:nvSpPr>
        <p:spPr>
          <a:xfrm>
            <a:off x="10240920" y="2575080"/>
            <a:ext cx="752040" cy="6980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ESPIRALS AMB SALSA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DE CARBASSA I POMA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AMB ALL I </a:t>
            </a:r>
            <a:r>
              <a:rPr b="1" lang="es-ES" sz="400">
                <a:solidFill>
                  <a:srgbClr val="67276f"/>
                </a:solidFill>
                <a:latin typeface="Calibri"/>
              </a:rPr>
              <a:t>JULIVERT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IOGURT</a:t>
            </a:r>
            <a:endParaRPr/>
          </a:p>
        </p:txBody>
      </p:sp>
      <p:sp>
        <p:nvSpPr>
          <p:cNvPr id="80" name="CustomShape 40"/>
          <p:cNvSpPr/>
          <p:nvPr/>
        </p:nvSpPr>
        <p:spPr>
          <a:xfrm>
            <a:off x="11118960" y="2575080"/>
            <a:ext cx="75204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MONGETA TENDRA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SALSITXES D’AU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81" name="CustomShape 41"/>
          <p:cNvSpPr/>
          <p:nvPr/>
        </p:nvSpPr>
        <p:spPr>
          <a:xfrm>
            <a:off x="7578720" y="3147840"/>
            <a:ext cx="75204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BROU VEGETAL I PASTA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DE PATATES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REMOLATXA, PA I FRUITA</a:t>
            </a:r>
            <a:endParaRPr/>
          </a:p>
        </p:txBody>
      </p:sp>
      <p:sp>
        <p:nvSpPr>
          <p:cNvPr id="82" name="CustomShape 42"/>
          <p:cNvSpPr/>
          <p:nvPr/>
        </p:nvSpPr>
        <p:spPr>
          <a:xfrm>
            <a:off x="9317160" y="3098880"/>
            <a:ext cx="8092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MACARRONS AMB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TOMÀQUET I FORMATGE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AL FORN AMB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CEBA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OLIVES, PA I IOGURT</a:t>
            </a:r>
            <a:endParaRPr/>
          </a:p>
        </p:txBody>
      </p:sp>
      <p:sp>
        <p:nvSpPr>
          <p:cNvPr id="83" name="CustomShape 43"/>
          <p:cNvSpPr/>
          <p:nvPr/>
        </p:nvSpPr>
        <p:spPr>
          <a:xfrm>
            <a:off x="10240920" y="3174840"/>
            <a:ext cx="75204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CIGRONS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HAMBURGUESA MIXTA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BASTONETS DE PASTANAGA, PA I FRUITA</a:t>
            </a:r>
            <a:endParaRPr/>
          </a:p>
        </p:txBody>
      </p:sp>
      <p:sp>
        <p:nvSpPr>
          <p:cNvPr id="84" name="CustomShape 44"/>
          <p:cNvSpPr/>
          <p:nvPr/>
        </p:nvSpPr>
        <p:spPr>
          <a:xfrm>
            <a:off x="11126880" y="861840"/>
            <a:ext cx="75204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MANDONGUILLES AMB CEBA I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INTEGRAL I FRUITA</a:t>
            </a:r>
            <a:endParaRPr/>
          </a:p>
        </p:txBody>
      </p:sp>
      <p:sp>
        <p:nvSpPr>
          <p:cNvPr id="85" name="CustomShape 45"/>
          <p:cNvSpPr/>
          <p:nvPr/>
        </p:nvSpPr>
        <p:spPr>
          <a:xfrm>
            <a:off x="8469360" y="3165480"/>
            <a:ext cx="752040" cy="51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PEIX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AMB POMA I CEBA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86" name="CustomShape 46"/>
          <p:cNvSpPr/>
          <p:nvPr/>
        </p:nvSpPr>
        <p:spPr>
          <a:xfrm>
            <a:off x="10191600" y="863640"/>
            <a:ext cx="817200" cy="51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DE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ARREBOSSAT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SOJA, PA I IOGURT</a:t>
            </a:r>
            <a:endParaRPr/>
          </a:p>
        </p:txBody>
      </p:sp>
      <p:sp>
        <p:nvSpPr>
          <p:cNvPr id="87" name="CustomShape 47"/>
          <p:cNvSpPr/>
          <p:nvPr/>
        </p:nvSpPr>
        <p:spPr>
          <a:xfrm>
            <a:off x="7578720" y="1422360"/>
            <a:ext cx="75204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LLENTIES AMB ARRÒS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I CEBA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 ÀCIDA</a:t>
            </a:r>
            <a:endParaRPr/>
          </a:p>
        </p:txBody>
      </p:sp>
      <p:sp>
        <p:nvSpPr>
          <p:cNvPr id="88" name="CustomShape 48"/>
          <p:cNvSpPr/>
          <p:nvPr/>
        </p:nvSpPr>
        <p:spPr>
          <a:xfrm>
            <a:off x="8454960" y="1425600"/>
            <a:ext cx="75204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MACARRONS AMB SALSA DE VERDURES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DE CARBASSÓ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89" name="CustomShape 49"/>
          <p:cNvSpPr/>
          <p:nvPr/>
        </p:nvSpPr>
        <p:spPr>
          <a:xfrm>
            <a:off x="9374040" y="1430280"/>
            <a:ext cx="68400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HAMBURGUESA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TOMÀQUET I OLIVES, PA I IOGURT</a:t>
            </a:r>
            <a:endParaRPr/>
          </a:p>
        </p:txBody>
      </p:sp>
      <p:sp>
        <p:nvSpPr>
          <p:cNvPr id="90" name="CustomShape 50"/>
          <p:cNvSpPr/>
          <p:nvPr/>
        </p:nvSpPr>
        <p:spPr>
          <a:xfrm>
            <a:off x="10231560" y="1440000"/>
            <a:ext cx="75204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DE TOMÀQUET I OU DUR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ARREBOSSAT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91" name="CustomShape 51"/>
          <p:cNvSpPr/>
          <p:nvPr/>
        </p:nvSpPr>
        <p:spPr>
          <a:xfrm>
            <a:off x="11118960" y="1440000"/>
            <a:ext cx="752040" cy="51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BROU D’AU I PASTA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ROSTIT A LA LLIMONA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92" name="CustomShape 52"/>
          <p:cNvSpPr/>
          <p:nvPr/>
        </p:nvSpPr>
        <p:spPr>
          <a:xfrm>
            <a:off x="8459640" y="2003400"/>
            <a:ext cx="750600" cy="5162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CUSCÚS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ARREBOSSAT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BLAT DE MORO, PA I FRUITA</a:t>
            </a:r>
            <a:endParaRPr/>
          </a:p>
        </p:txBody>
      </p:sp>
      <p:sp>
        <p:nvSpPr>
          <p:cNvPr id="93" name="CustomShape 53"/>
          <p:cNvSpPr/>
          <p:nvPr/>
        </p:nvSpPr>
        <p:spPr>
          <a:xfrm>
            <a:off x="9344160" y="2000160"/>
            <a:ext cx="75204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AMB XAMPINYONS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IOGURT</a:t>
            </a:r>
            <a:endParaRPr/>
          </a:p>
        </p:txBody>
      </p:sp>
      <p:sp>
        <p:nvSpPr>
          <p:cNvPr id="94" name="CustomShape 54"/>
          <p:cNvSpPr/>
          <p:nvPr/>
        </p:nvSpPr>
        <p:spPr>
          <a:xfrm>
            <a:off x="10228320" y="2001960"/>
            <a:ext cx="75060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CREMA DE CARBASSÓ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PASTA AMB BOLONYESA VEGETAL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 I FRUITA</a:t>
            </a:r>
            <a:endParaRPr/>
          </a:p>
        </p:txBody>
      </p:sp>
      <p:sp>
        <p:nvSpPr>
          <p:cNvPr id="95" name="CustomShape 55"/>
          <p:cNvSpPr/>
          <p:nvPr/>
        </p:nvSpPr>
        <p:spPr>
          <a:xfrm>
            <a:off x="11113920" y="2001960"/>
            <a:ext cx="752040" cy="51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, MONGETA I PASTANAGA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BOTIFARRA D’AU AMB SEQUES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67276f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 I FRUITA ÀCIDA</a:t>
            </a:r>
            <a:endParaRPr/>
          </a:p>
        </p:txBody>
      </p:sp>
      <p:sp>
        <p:nvSpPr>
          <p:cNvPr id="96" name="CustomShape 56"/>
          <p:cNvSpPr/>
          <p:nvPr/>
        </p:nvSpPr>
        <p:spPr>
          <a:xfrm>
            <a:off x="2585880" y="789120"/>
            <a:ext cx="755280" cy="5162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SALSA 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CROQUETES DE BACALLÀ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XIPS, PA I FRUITA</a:t>
            </a:r>
            <a:endParaRPr/>
          </a:p>
        </p:txBody>
      </p:sp>
      <p:sp>
        <p:nvSpPr>
          <p:cNvPr id="97" name="CustomShape 57"/>
          <p:cNvSpPr/>
          <p:nvPr/>
        </p:nvSpPr>
        <p:spPr>
          <a:xfrm>
            <a:off x="3467160" y="800280"/>
            <a:ext cx="7552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CREMA DE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A LA </a:t>
            </a:r>
            <a:r>
              <a:rPr b="1" lang="es-ES" sz="400">
                <a:solidFill>
                  <a:srgbClr val="00b050"/>
                </a:solidFill>
                <a:latin typeface="Calibri"/>
              </a:rPr>
              <a:t>FARIGOLA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XAMPINYONS SALTATS,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 I FRUITA</a:t>
            </a:r>
            <a:endParaRPr/>
          </a:p>
        </p:txBody>
      </p:sp>
      <p:sp>
        <p:nvSpPr>
          <p:cNvPr id="98" name="CustomShape 58"/>
          <p:cNvSpPr/>
          <p:nvPr/>
        </p:nvSpPr>
        <p:spPr>
          <a:xfrm>
            <a:off x="4340160" y="797040"/>
            <a:ext cx="75528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LLENTIES ESTOFADES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D’ESPINACS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99" name="CustomShape 59"/>
          <p:cNvSpPr/>
          <p:nvPr/>
        </p:nvSpPr>
        <p:spPr>
          <a:xfrm>
            <a:off x="5227560" y="797040"/>
            <a:ext cx="75672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ESPIRALS AMB SALSA DE CARBASSA I POMA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AMB ALL I </a:t>
            </a:r>
            <a:r>
              <a:rPr b="1" lang="es-ES" sz="400">
                <a:solidFill>
                  <a:srgbClr val="00b050"/>
                </a:solidFill>
                <a:latin typeface="Calibri"/>
              </a:rPr>
              <a:t>JULIVERT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IOGURT</a:t>
            </a:r>
            <a:endParaRPr/>
          </a:p>
        </p:txBody>
      </p:sp>
      <p:sp>
        <p:nvSpPr>
          <p:cNvPr id="100" name="CustomShape 60"/>
          <p:cNvSpPr/>
          <p:nvPr/>
        </p:nvSpPr>
        <p:spPr>
          <a:xfrm>
            <a:off x="6119640" y="789120"/>
            <a:ext cx="75528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MONGETA TENDRA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SALSITXES D’AU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101" name="CustomShape 61"/>
          <p:cNvSpPr/>
          <p:nvPr/>
        </p:nvSpPr>
        <p:spPr>
          <a:xfrm>
            <a:off x="2576520" y="1359000"/>
            <a:ext cx="7552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BROU VEGETAL I PASTA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AMB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POMA I CEBA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REMOLATXA, PA I FRUITA</a:t>
            </a:r>
            <a:endParaRPr/>
          </a:p>
        </p:txBody>
      </p:sp>
      <p:sp>
        <p:nvSpPr>
          <p:cNvPr id="102" name="CustomShape 62"/>
          <p:cNvSpPr/>
          <p:nvPr/>
        </p:nvSpPr>
        <p:spPr>
          <a:xfrm>
            <a:off x="4324320" y="1314360"/>
            <a:ext cx="81396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MACARRONS AMB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TOMÀQUET I FORMATGE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PEIX AL FORN AMB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PATATA I CEBA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OLIVES, PA I IOGURT</a:t>
            </a:r>
            <a:endParaRPr/>
          </a:p>
        </p:txBody>
      </p:sp>
      <p:sp>
        <p:nvSpPr>
          <p:cNvPr id="103" name="CustomShape 63"/>
          <p:cNvSpPr/>
          <p:nvPr/>
        </p:nvSpPr>
        <p:spPr>
          <a:xfrm>
            <a:off x="5235480" y="1392120"/>
            <a:ext cx="75672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CIGRONS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HAMBURGUESA MIXTA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BASTONETS DE PASTANAGA, PA I FRUITA</a:t>
            </a:r>
            <a:endParaRPr/>
          </a:p>
        </p:txBody>
      </p:sp>
      <p:sp>
        <p:nvSpPr>
          <p:cNvPr id="104" name="CustomShape 64"/>
          <p:cNvSpPr/>
          <p:nvPr/>
        </p:nvSpPr>
        <p:spPr>
          <a:xfrm>
            <a:off x="6127920" y="1392120"/>
            <a:ext cx="75528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CREMA DE CARBASSA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FILET D’AU ARREBOSSAT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105" name="CustomShape 65"/>
          <p:cNvSpPr/>
          <p:nvPr/>
        </p:nvSpPr>
        <p:spPr>
          <a:xfrm>
            <a:off x="3506760" y="1382760"/>
            <a:ext cx="686880" cy="51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ARRÒS AMB PEIX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106" name="CustomShape 66"/>
          <p:cNvSpPr/>
          <p:nvPr/>
        </p:nvSpPr>
        <p:spPr>
          <a:xfrm>
            <a:off x="2619360" y="1944720"/>
            <a:ext cx="6886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FIDEUS AMB CARN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ENCIAM I TOMÀQUET, PA I FRUITA</a:t>
            </a:r>
            <a:endParaRPr/>
          </a:p>
        </p:txBody>
      </p:sp>
      <p:sp>
        <p:nvSpPr>
          <p:cNvPr id="107" name="CustomShape 67"/>
          <p:cNvSpPr/>
          <p:nvPr/>
        </p:nvSpPr>
        <p:spPr>
          <a:xfrm>
            <a:off x="3492360" y="1954080"/>
            <a:ext cx="686880" cy="637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CREMA DE PASTANAGA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VEDELLA ESTOFADA AMB XAMPINYONS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AMANIDA, PA I FRUITA</a:t>
            </a:r>
            <a:endParaRPr/>
          </a:p>
        </p:txBody>
      </p:sp>
      <p:sp>
        <p:nvSpPr>
          <p:cNvPr id="108" name="CustomShape 68"/>
          <p:cNvSpPr/>
          <p:nvPr/>
        </p:nvSpPr>
        <p:spPr>
          <a:xfrm>
            <a:off x="4281480" y="1925640"/>
            <a:ext cx="904680" cy="51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MONGETA BLANCA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POLLASTRE ROSTIT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89237"/>
                </a:solidFill>
                <a:latin typeface="Calibri"/>
              </a:rPr>
              <a:t>-------------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ENCENALLS DE CEBA, PA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ES" sz="400">
                <a:solidFill>
                  <a:srgbClr val="595959"/>
                </a:solidFill>
                <a:latin typeface="Calibri"/>
              </a:rPr>
              <a:t>I FRUITA ÀCIDA</a:t>
            </a:r>
            <a:endParaRPr/>
          </a:p>
        </p:txBody>
      </p:sp>
      <p:sp>
        <p:nvSpPr>
          <p:cNvPr id="109" name="CustomShape 69"/>
          <p:cNvSpPr/>
          <p:nvPr/>
        </p:nvSpPr>
        <p:spPr>
          <a:xfrm>
            <a:off x="0" y="108000"/>
            <a:ext cx="2160360" cy="7364160"/>
          </a:xfrm>
          <a:prstGeom prst="rect">
            <a:avLst/>
          </a:prstGeom>
          <a:solidFill>
            <a:srgbClr val="254061"/>
          </a:solidFill>
        </p:spPr>
      </p:sp>
      <p:sp>
        <p:nvSpPr>
          <p:cNvPr id="110" name="CustomShape 70"/>
          <p:cNvSpPr/>
          <p:nvPr/>
        </p:nvSpPr>
        <p:spPr>
          <a:xfrm>
            <a:off x="230040" y="382680"/>
            <a:ext cx="187128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100">
                <a:solidFill>
                  <a:srgbClr val="ffffff"/>
                </a:solidFill>
                <a:latin typeface="Calibri"/>
              </a:rPr>
              <a:t>Llar la Ginesta</a:t>
            </a:r>
            <a:endParaRPr/>
          </a:p>
        </p:txBody>
      </p:sp>
      <p:sp>
        <p:nvSpPr>
          <p:cNvPr id="111" name="CustomShape 71"/>
          <p:cNvSpPr/>
          <p:nvPr/>
        </p:nvSpPr>
        <p:spPr>
          <a:xfrm>
            <a:off x="216000" y="684360"/>
            <a:ext cx="1871280" cy="288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i="1" lang="es-ES" sz="1300">
                <a:solidFill>
                  <a:srgbClr val="ffffff"/>
                </a:solidFill>
                <a:latin typeface="Calibri"/>
              </a:rPr>
              <a:t>Menú basal</a:t>
            </a:r>
            <a:endParaRPr/>
          </a:p>
        </p:txBody>
      </p:sp>
      <p:sp>
        <p:nvSpPr>
          <p:cNvPr id="112" name="CustomShape 72"/>
          <p:cNvSpPr/>
          <p:nvPr/>
        </p:nvSpPr>
        <p:spPr>
          <a:xfrm>
            <a:off x="193680" y="1076400"/>
            <a:ext cx="1907640" cy="2037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s-ES" sz="800">
                <a:solidFill>
                  <a:srgbClr val="ffffff"/>
                </a:solidFill>
                <a:latin typeface="Arial"/>
              </a:rPr>
              <a:t>ELS GELATS, ELS REIS DE L’ESTIU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800">
                <a:solidFill>
                  <a:srgbClr val="ffffff"/>
                </a:solidFill>
                <a:latin typeface="Arial"/>
              </a:rPr>
              <a:t>Sens dubte, els gelats ajuden a soportar les altes temperatures de l’estiu i a la vegada, ens nutreixen ja que estan compostos per aliments d’alta qualitat com la llet, fruits secs, iogurt... El valor nutricional depén dels ingredients, essent els més calòrics els elaborats amb nata i greixos vegetals i amb elevats continguts en súcres. Un plaer al que no hem de renunciar, però sense abusar-ne.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13" name="249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1285920" y="6035760"/>
            <a:ext cx="931680" cy="1066320"/>
          </a:xfrm>
          <a:prstGeom prst="rect">
            <a:avLst/>
          </a:prstGeom>
        </p:spPr>
      </p:pic>
      <p:sp>
        <p:nvSpPr>
          <p:cNvPr id="114" name="CustomShape 73"/>
          <p:cNvSpPr/>
          <p:nvPr/>
        </p:nvSpPr>
        <p:spPr>
          <a:xfrm>
            <a:off x="125280" y="6431040"/>
            <a:ext cx="1800000" cy="1073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s-ES" sz="800">
                <a:solidFill>
                  <a:srgbClr val="000000"/>
                </a:solidFill>
                <a:latin typeface="Calibri"/>
              </a:rPr>
              <a:t>CAMPOS ESTELA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750">
                <a:solidFill>
                  <a:srgbClr val="000000"/>
                </a:solidFill>
                <a:latin typeface="Calibri"/>
              </a:rPr>
              <a:t>Àpats i lleure per a escoles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750">
                <a:solidFill>
                  <a:srgbClr val="000000"/>
                </a:solidFill>
                <a:latin typeface="Calibri"/>
              </a:rPr>
              <a:t>www.camposestela.com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s-ES" sz="750">
                <a:solidFill>
                  <a:srgbClr val="ffffff"/>
                </a:solidFill>
                <a:latin typeface="Calibri"/>
              </a:rPr>
              <a:t>Av. Antoni Gaudí S/N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750">
                <a:solidFill>
                  <a:srgbClr val="ffffff"/>
                </a:solidFill>
                <a:latin typeface="Calibri"/>
              </a:rPr>
              <a:t>08191 Rubí (Barcelona)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750">
                <a:solidFill>
                  <a:srgbClr val="ffffff"/>
                </a:solidFill>
                <a:latin typeface="Calibri"/>
              </a:rPr>
              <a:t>Tel. 93 588 12 62 - Fax: 93 588 06 99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750">
                <a:solidFill>
                  <a:srgbClr val="ffffff"/>
                </a:solidFill>
                <a:latin typeface="Calibri"/>
              </a:rPr>
              <a:t>info@camposestela.com</a:t>
            </a:r>
            <a:endParaRPr/>
          </a:p>
        </p:txBody>
      </p:sp>
      <p:sp>
        <p:nvSpPr>
          <p:cNvPr id="115" name="CustomShape 74"/>
          <p:cNvSpPr/>
          <p:nvPr/>
        </p:nvSpPr>
        <p:spPr>
          <a:xfrm>
            <a:off x="184320" y="3780000"/>
            <a:ext cx="1907640" cy="17931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b="1" lang="es-ES" sz="800">
                <a:solidFill>
                  <a:srgbClr val="ffffff"/>
                </a:solidFill>
                <a:latin typeface="Calibri"/>
              </a:rPr>
              <a:t>TRITURATS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es-ES" sz="800">
                <a:solidFill>
                  <a:srgbClr val="ffffff"/>
                </a:solidFill>
                <a:latin typeface="Calibri"/>
              </a:rPr>
              <a:t>- Dilluns i divendres: pollastre o gall dindi, arròs, mongeta tendra, pastanaga i ceba</a:t>
            </a:r>
            <a:endParaRPr/>
          </a:p>
          <a:p>
            <a:pPr algn="just">
              <a:lnSpc>
                <a:spcPct val="100000"/>
              </a:lnSpc>
            </a:pPr>
            <a:r>
              <a:rPr lang="es-ES" sz="800">
                <a:solidFill>
                  <a:srgbClr val="ffffff"/>
                </a:solidFill>
                <a:latin typeface="Calibri"/>
              </a:rPr>
              <a:t>- Dimarts: vedella, patata, mongeta tendra, pastanaga i ceba</a:t>
            </a:r>
            <a:endParaRPr/>
          </a:p>
          <a:p>
            <a:pPr algn="just">
              <a:lnSpc>
                <a:spcPct val="100000"/>
              </a:lnSpc>
            </a:pPr>
            <a:r>
              <a:rPr lang="es-ES" sz="800">
                <a:solidFill>
                  <a:srgbClr val="ffffff"/>
                </a:solidFill>
                <a:latin typeface="Calibri"/>
              </a:rPr>
              <a:t>- Dimecres: rovell d’ou, patata, mongeta tendra, pastanaga i ceba</a:t>
            </a:r>
            <a:endParaRPr/>
          </a:p>
          <a:p>
            <a:pPr algn="just">
              <a:lnSpc>
                <a:spcPct val="100000"/>
              </a:lnSpc>
            </a:pPr>
            <a:r>
              <a:rPr lang="es-ES" sz="800">
                <a:solidFill>
                  <a:srgbClr val="ffffff"/>
                </a:solidFill>
                <a:latin typeface="Calibri"/>
              </a:rPr>
              <a:t>- Dijous: lluç, patata, mongeta tendra, pastanaga i ceba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